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2FEB3EB-B414-4E2C-944F-614E96173E3B}">
  <a:tblStyle styleId="{A2FEB3EB-B414-4E2C-944F-614E96173E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15"/>
    <p:restoredTop sz="94694"/>
  </p:normalViewPr>
  <p:slideViewPr>
    <p:cSldViewPr snapToGrid="0">
      <p:cViewPr varScale="1">
        <p:scale>
          <a:sx n="203" d="100"/>
          <a:sy n="203" d="100"/>
        </p:scale>
        <p:origin x="22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0a3392d94c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0a3392d94c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0a3392d94c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0a3392d94c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0a3392d94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0a3392d94c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0a3392d94c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0a3392d94c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0a3392d94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0a3392d94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0a3392d94c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0a3392d94c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0a3392d94c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0a3392d94c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0a3392d94c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0a3392d94c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Add % of P-trains that were delayed themselves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0a3392d94c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0a3392d94c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Add % of P-trains that were delayed themselves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0a3392d94c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0a3392d94c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a3392d94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a3392d94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0a3392d94c_3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0a3392d94c_3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0a3392d94c_3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0a3392d94c_3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0a3392d94c_3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0a3392d94c_3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0a3392d94c_3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0a3392d94c_3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0a3392d94c_3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0a3392d94c_3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3392d94c_3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3392d94c_3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0a3392d94c_3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0a3392d94c_3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0a3392d94c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0a3392d94c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0a3392d94c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0a3392d94c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0a3392d94c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0a3392d94c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0a3392d94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0a3392d94c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0a3392d94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0a3392d94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0a3392d94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0a3392d94c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0a3392d94c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0a3392d94c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0a3392d94c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0a3392d94c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0a3392d94c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0a3392d94c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0a3392d94c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0a3392d94c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0a3392d94c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0a3392d94c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6000"/>
              <a:t>P-train project update 4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n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Tuyen Nguyen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nl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Miek Adriaens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Old Approach: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In the morning of 16/3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For this line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1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2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2 stops on the line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963" y="0"/>
            <a:ext cx="5915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Old Approach: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In the morning of 16/3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For this line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1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2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3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963" y="0"/>
            <a:ext cx="5915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Old Approach: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In the morning of 16/3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For this line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1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2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3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has three stops</a:t>
            </a:r>
            <a:br>
              <a:rPr lang="nl">
                <a:solidFill>
                  <a:schemeClr val="dk1"/>
                </a:solidFill>
              </a:rPr>
            </a:br>
            <a:r>
              <a:rPr lang="nl">
                <a:solidFill>
                  <a:schemeClr val="dk1"/>
                </a:solidFill>
              </a:rPr>
              <a:t>on the line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963" y="0"/>
            <a:ext cx="5915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Old Approach:</a:t>
            </a:r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In the morning of 16/3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For this line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1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2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3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has three stops</a:t>
            </a:r>
            <a:br>
              <a:rPr lang="nl">
                <a:solidFill>
                  <a:schemeClr val="dk1"/>
                </a:solidFill>
              </a:rPr>
            </a:br>
            <a:r>
              <a:rPr lang="nl">
                <a:solidFill>
                  <a:schemeClr val="dk1"/>
                </a:solidFill>
              </a:rPr>
              <a:t>on the line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963" y="0"/>
            <a:ext cx="5915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Old Approach:</a:t>
            </a:r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Target: Was the service level of 90% met for all trains in consideration?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2 out of 3 on time: 66% &lt; 90%   -&gt;   service level not met   -&gt;   target gets a 0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3 out of 3 on time 100% &gt; 90%   -&gt;   we meet the service level   -&gt;   target gets a 1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12466"/>
            <a:ext cx="9144003" cy="122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04466"/>
            <a:ext cx="9144003" cy="122336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379825" y="2004950"/>
            <a:ext cx="1253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/>
              <a:t>actual value</a:t>
            </a:r>
            <a:endParaRPr sz="1200"/>
          </a:p>
        </p:txBody>
      </p:sp>
      <p:cxnSp>
        <p:nvCxnSpPr>
          <p:cNvPr id="146" name="Google Shape;146;p26"/>
          <p:cNvCxnSpPr/>
          <p:nvPr/>
        </p:nvCxnSpPr>
        <p:spPr>
          <a:xfrm rot="10800000" flipH="1">
            <a:off x="114625" y="2186000"/>
            <a:ext cx="2652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7" name="Google Shape;147;p26"/>
          <p:cNvCxnSpPr/>
          <p:nvPr/>
        </p:nvCxnSpPr>
        <p:spPr>
          <a:xfrm rot="10800000" flipH="1">
            <a:off x="114625" y="3656500"/>
            <a:ext cx="2652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8" name="Google Shape;148;p26"/>
          <p:cNvSpPr txBox="1"/>
          <p:nvPr/>
        </p:nvSpPr>
        <p:spPr>
          <a:xfrm>
            <a:off x="379825" y="3475450"/>
            <a:ext cx="1253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/>
              <a:t>actual value</a:t>
            </a:r>
            <a:endParaRPr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New Approach:</a:t>
            </a:r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From feedback of last week: model should focus more on impact of P-train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Goal: what is the impact of a particular P-train on the network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New Approach:</a:t>
            </a: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Impact (target): Did a P-train cause another train to be late? (&gt;6 mins):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Direct: P-train is the responsible train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Indirect: a knock-on delay originated by a P-train</a:t>
            </a:r>
            <a:endParaRPr>
              <a:solidFill>
                <a:schemeClr val="dk1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Any time the train causing the delay itself was also recently delayed,</a:t>
            </a:r>
            <a:br>
              <a:rPr lang="nl">
                <a:solidFill>
                  <a:schemeClr val="dk1"/>
                </a:solidFill>
              </a:rPr>
            </a:br>
            <a:r>
              <a:rPr lang="nl">
                <a:solidFill>
                  <a:schemeClr val="dk1"/>
                </a:solidFill>
              </a:rPr>
              <a:t>we shift the blame back to the train causing that earlier delay.</a:t>
            </a:r>
            <a:endParaRPr>
              <a:solidFill>
                <a:schemeClr val="dk1"/>
              </a:solidFill>
            </a:endParaRPr>
          </a:p>
          <a:p>
            <a:pPr marL="1828800" lvl="3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We attribute the delay to the train that is ultimately responsible</a:t>
            </a:r>
            <a:endParaRPr>
              <a:solidFill>
                <a:schemeClr val="dk1"/>
              </a:solidFill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explained visually: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311700" y="122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Target Variable</a:t>
            </a:r>
            <a:endParaRPr/>
          </a:p>
        </p:txBody>
      </p:sp>
      <p:pic>
        <p:nvPicPr>
          <p:cNvPr id="166" name="Google Shape;1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5575" y="1287025"/>
            <a:ext cx="4218675" cy="314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9"/>
          <p:cNvSpPr txBox="1"/>
          <p:nvPr/>
        </p:nvSpPr>
        <p:spPr>
          <a:xfrm rot="2927851">
            <a:off x="7460379" y="3370298"/>
            <a:ext cx="976892" cy="507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0000FF"/>
                </a:solidFill>
              </a:rPr>
              <a:t>Within 5 minutes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0000FF"/>
                </a:solidFill>
              </a:rPr>
              <a:t>Direct impact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1">
              <a:solidFill>
                <a:srgbClr val="0000FF"/>
              </a:solidFill>
            </a:endParaRPr>
          </a:p>
        </p:txBody>
      </p:sp>
      <p:sp>
        <p:nvSpPr>
          <p:cNvPr id="168" name="Google Shape;168;p29"/>
          <p:cNvSpPr txBox="1"/>
          <p:nvPr/>
        </p:nvSpPr>
        <p:spPr>
          <a:xfrm rot="-213903">
            <a:off x="6244631" y="3055256"/>
            <a:ext cx="950439" cy="5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0000FF"/>
                </a:solidFill>
              </a:rPr>
              <a:t>Within 5 minutes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0000FF"/>
                </a:solidFill>
              </a:rPr>
              <a:t>Direct impact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1">
              <a:solidFill>
                <a:srgbClr val="0000FF"/>
              </a:solidFill>
            </a:endParaRPr>
          </a:p>
        </p:txBody>
      </p:sp>
      <p:sp>
        <p:nvSpPr>
          <p:cNvPr id="169" name="Google Shape;169;p29"/>
          <p:cNvSpPr txBox="1"/>
          <p:nvPr/>
        </p:nvSpPr>
        <p:spPr>
          <a:xfrm rot="3670236">
            <a:off x="6490145" y="2162074"/>
            <a:ext cx="971167" cy="50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FF9900"/>
                </a:solidFill>
              </a:rPr>
              <a:t>Within 30 minutes</a:t>
            </a:r>
            <a:endParaRPr sz="700" b="1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FF9900"/>
                </a:solidFill>
              </a:rPr>
              <a:t>Direct impact</a:t>
            </a:r>
            <a:endParaRPr sz="700" b="1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1">
              <a:solidFill>
                <a:srgbClr val="FF9900"/>
              </a:solidFill>
            </a:endParaRPr>
          </a:p>
        </p:txBody>
      </p:sp>
      <p:sp>
        <p:nvSpPr>
          <p:cNvPr id="170" name="Google Shape;170;p29"/>
          <p:cNvSpPr txBox="1"/>
          <p:nvPr/>
        </p:nvSpPr>
        <p:spPr>
          <a:xfrm rot="-3906506">
            <a:off x="5588097" y="2138925"/>
            <a:ext cx="928006" cy="507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0000FF"/>
                </a:solidFill>
              </a:rPr>
              <a:t>Within 5 minutes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0000FF"/>
                </a:solidFill>
              </a:rPr>
              <a:t>Direct impact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 b="1">
              <a:solidFill>
                <a:srgbClr val="0000FF"/>
              </a:solidFill>
            </a:endParaRPr>
          </a:p>
        </p:txBody>
      </p:sp>
      <p:sp>
        <p:nvSpPr>
          <p:cNvPr id="171" name="Google Shape;171;p29"/>
          <p:cNvSpPr txBox="1"/>
          <p:nvPr/>
        </p:nvSpPr>
        <p:spPr>
          <a:xfrm rot="-1458955">
            <a:off x="5034029" y="1650978"/>
            <a:ext cx="933293" cy="40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0000FF"/>
                </a:solidFill>
              </a:rPr>
              <a:t>Within 5 minutes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0000FF"/>
                </a:solidFill>
              </a:rPr>
              <a:t>Direct impact</a:t>
            </a:r>
            <a:endParaRPr sz="700" b="1">
              <a:solidFill>
                <a:srgbClr val="0000FF"/>
              </a:solidFill>
            </a:endParaRPr>
          </a:p>
        </p:txBody>
      </p:sp>
      <p:cxnSp>
        <p:nvCxnSpPr>
          <p:cNvPr id="172" name="Google Shape;172;p29"/>
          <p:cNvCxnSpPr/>
          <p:nvPr/>
        </p:nvCxnSpPr>
        <p:spPr>
          <a:xfrm rot="10800000">
            <a:off x="4918625" y="4136375"/>
            <a:ext cx="317430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3" name="Google Shape;173;p29"/>
          <p:cNvCxnSpPr/>
          <p:nvPr/>
        </p:nvCxnSpPr>
        <p:spPr>
          <a:xfrm rot="10800000" flipH="1">
            <a:off x="4891725" y="2543375"/>
            <a:ext cx="17100" cy="1602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74" name="Google Shape;174;p29"/>
          <p:cNvSpPr txBox="1"/>
          <p:nvPr/>
        </p:nvSpPr>
        <p:spPr>
          <a:xfrm>
            <a:off x="5096675" y="3836775"/>
            <a:ext cx="998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FF0000"/>
                </a:solidFill>
              </a:rPr>
              <a:t>Indirect impact</a:t>
            </a:r>
            <a:endParaRPr sz="700" b="1">
              <a:solidFill>
                <a:srgbClr val="FF0000"/>
              </a:solidFill>
            </a:endParaRPr>
          </a:p>
        </p:txBody>
      </p:sp>
      <p:pic>
        <p:nvPicPr>
          <p:cNvPr id="175" name="Google Shape;175;p29"/>
          <p:cNvPicPr preferRelativeResize="0"/>
          <p:nvPr/>
        </p:nvPicPr>
        <p:blipFill rotWithShape="1">
          <a:blip r:embed="rId4">
            <a:alphaModFix/>
          </a:blip>
          <a:srcRect b="10538"/>
          <a:stretch/>
        </p:blipFill>
        <p:spPr>
          <a:xfrm>
            <a:off x="7778950" y="1364125"/>
            <a:ext cx="851400" cy="1432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9"/>
          <p:cNvPicPr preferRelativeResize="0"/>
          <p:nvPr/>
        </p:nvPicPr>
        <p:blipFill rotWithShape="1">
          <a:blip r:embed="rId3">
            <a:alphaModFix/>
          </a:blip>
          <a:srcRect l="55565" t="49097" r="1709" b="2229"/>
          <a:stretch/>
        </p:blipFill>
        <p:spPr>
          <a:xfrm>
            <a:off x="482750" y="1650025"/>
            <a:ext cx="1802450" cy="153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9"/>
          <p:cNvSpPr txBox="1">
            <a:spLocks noGrp="1"/>
          </p:cNvSpPr>
          <p:nvPr>
            <p:ph type="title"/>
          </p:nvPr>
        </p:nvSpPr>
        <p:spPr>
          <a:xfrm>
            <a:off x="311700" y="643500"/>
            <a:ext cx="417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nl" sz="1800"/>
              <a:t>Direct Impact:</a:t>
            </a:r>
            <a:endParaRPr sz="1800"/>
          </a:p>
        </p:txBody>
      </p:sp>
      <p:sp>
        <p:nvSpPr>
          <p:cNvPr id="178" name="Google Shape;178;p29"/>
          <p:cNvSpPr txBox="1">
            <a:spLocks noGrp="1"/>
          </p:cNvSpPr>
          <p:nvPr>
            <p:ph type="title"/>
          </p:nvPr>
        </p:nvSpPr>
        <p:spPr>
          <a:xfrm>
            <a:off x="4572000" y="643500"/>
            <a:ext cx="426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/>
              <a:t>Indirect Impact:</a:t>
            </a:r>
            <a:endParaRPr sz="1800"/>
          </a:p>
        </p:txBody>
      </p:sp>
      <p:sp>
        <p:nvSpPr>
          <p:cNvPr id="179" name="Google Shape;179;p29"/>
          <p:cNvSpPr txBox="1"/>
          <p:nvPr/>
        </p:nvSpPr>
        <p:spPr>
          <a:xfrm>
            <a:off x="515775" y="16977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3003</a:t>
            </a:r>
            <a:endParaRPr sz="1100"/>
          </a:p>
        </p:txBody>
      </p:sp>
      <p:sp>
        <p:nvSpPr>
          <p:cNvPr id="180" name="Google Shape;180;p29"/>
          <p:cNvSpPr txBox="1"/>
          <p:nvPr/>
        </p:nvSpPr>
        <p:spPr>
          <a:xfrm>
            <a:off x="1640425" y="2858800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7001</a:t>
            </a:r>
            <a:endParaRPr sz="1100"/>
          </a:p>
        </p:txBody>
      </p:sp>
      <p:sp>
        <p:nvSpPr>
          <p:cNvPr id="181" name="Google Shape;181;p29"/>
          <p:cNvSpPr txBox="1"/>
          <p:nvPr/>
        </p:nvSpPr>
        <p:spPr>
          <a:xfrm>
            <a:off x="4572000" y="23759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3003</a:t>
            </a:r>
            <a:endParaRPr sz="1100"/>
          </a:p>
        </p:txBody>
      </p:sp>
      <p:sp>
        <p:nvSpPr>
          <p:cNvPr id="182" name="Google Shape;182;p29"/>
          <p:cNvSpPr txBox="1"/>
          <p:nvPr/>
        </p:nvSpPr>
        <p:spPr>
          <a:xfrm>
            <a:off x="7982225" y="40212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dirty="0"/>
              <a:t>7002</a:t>
            </a:r>
            <a:endParaRPr sz="1100" dirty="0"/>
          </a:p>
        </p:txBody>
      </p:sp>
      <p:sp>
        <p:nvSpPr>
          <p:cNvPr id="183" name="Google Shape;183;p29"/>
          <p:cNvSpPr txBox="1"/>
          <p:nvPr/>
        </p:nvSpPr>
        <p:spPr>
          <a:xfrm>
            <a:off x="5562875" y="3006475"/>
            <a:ext cx="4977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5002</a:t>
            </a:r>
            <a:endParaRPr sz="1100"/>
          </a:p>
        </p:txBody>
      </p:sp>
      <p:sp>
        <p:nvSpPr>
          <p:cNvPr id="184" name="Google Shape;184;p29"/>
          <p:cNvSpPr txBox="1"/>
          <p:nvPr/>
        </p:nvSpPr>
        <p:spPr>
          <a:xfrm>
            <a:off x="6882950" y="29205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5001</a:t>
            </a:r>
            <a:endParaRPr sz="1100"/>
          </a:p>
        </p:txBody>
      </p:sp>
      <p:sp>
        <p:nvSpPr>
          <p:cNvPr id="185" name="Google Shape;185;p29"/>
          <p:cNvSpPr txBox="1"/>
          <p:nvPr/>
        </p:nvSpPr>
        <p:spPr>
          <a:xfrm>
            <a:off x="6147050" y="15303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dirty="0"/>
              <a:t>7001</a:t>
            </a:r>
            <a:endParaRPr sz="11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>
            <a:spLocks noGrp="1"/>
          </p:cNvSpPr>
          <p:nvPr>
            <p:ph type="title"/>
          </p:nvPr>
        </p:nvSpPr>
        <p:spPr>
          <a:xfrm>
            <a:off x="311700" y="122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Target Variable</a:t>
            </a:r>
            <a:endParaRPr/>
          </a:p>
        </p:txBody>
      </p:sp>
      <p:pic>
        <p:nvPicPr>
          <p:cNvPr id="191" name="Google Shape;1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5575" y="1287025"/>
            <a:ext cx="4218675" cy="314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0"/>
          <p:cNvSpPr txBox="1"/>
          <p:nvPr/>
        </p:nvSpPr>
        <p:spPr>
          <a:xfrm rot="2927851">
            <a:off x="7460379" y="3370298"/>
            <a:ext cx="976892" cy="507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0000FF"/>
                </a:solidFill>
              </a:rPr>
              <a:t>Within 5 minutes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0000FF"/>
                </a:solidFill>
              </a:rPr>
              <a:t>Direct impact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1">
              <a:solidFill>
                <a:srgbClr val="0000FF"/>
              </a:solidFill>
            </a:endParaRPr>
          </a:p>
        </p:txBody>
      </p:sp>
      <p:sp>
        <p:nvSpPr>
          <p:cNvPr id="193" name="Google Shape;193;p30"/>
          <p:cNvSpPr txBox="1"/>
          <p:nvPr/>
        </p:nvSpPr>
        <p:spPr>
          <a:xfrm rot="-213903">
            <a:off x="6244631" y="3055256"/>
            <a:ext cx="950439" cy="5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0000FF"/>
                </a:solidFill>
              </a:rPr>
              <a:t>Within 5 minutes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0000FF"/>
                </a:solidFill>
              </a:rPr>
              <a:t>Direct impact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1">
              <a:solidFill>
                <a:srgbClr val="0000FF"/>
              </a:solidFill>
            </a:endParaRPr>
          </a:p>
        </p:txBody>
      </p:sp>
      <p:sp>
        <p:nvSpPr>
          <p:cNvPr id="194" name="Google Shape;194;p30"/>
          <p:cNvSpPr txBox="1"/>
          <p:nvPr/>
        </p:nvSpPr>
        <p:spPr>
          <a:xfrm rot="3670236">
            <a:off x="6490145" y="2162074"/>
            <a:ext cx="971167" cy="50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FF9900"/>
                </a:solidFill>
              </a:rPr>
              <a:t>Within 30 minutes</a:t>
            </a:r>
            <a:endParaRPr sz="700" b="1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FF9900"/>
                </a:solidFill>
              </a:rPr>
              <a:t>Direct impact</a:t>
            </a:r>
            <a:endParaRPr sz="700" b="1">
              <a:solidFill>
                <a:srgbClr val="FF99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1">
              <a:solidFill>
                <a:srgbClr val="FF9900"/>
              </a:solidFill>
            </a:endParaRPr>
          </a:p>
        </p:txBody>
      </p:sp>
      <p:sp>
        <p:nvSpPr>
          <p:cNvPr id="195" name="Google Shape;195;p30"/>
          <p:cNvSpPr txBox="1"/>
          <p:nvPr/>
        </p:nvSpPr>
        <p:spPr>
          <a:xfrm rot="-3906506">
            <a:off x="5588097" y="2138925"/>
            <a:ext cx="928006" cy="507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0000FF"/>
                </a:solidFill>
              </a:rPr>
              <a:t>Within 5 minutes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" sz="700" b="1">
                <a:solidFill>
                  <a:srgbClr val="0000FF"/>
                </a:solidFill>
              </a:rPr>
              <a:t>Direct impact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 b="1">
              <a:solidFill>
                <a:srgbClr val="0000FF"/>
              </a:solidFill>
            </a:endParaRPr>
          </a:p>
        </p:txBody>
      </p:sp>
      <p:sp>
        <p:nvSpPr>
          <p:cNvPr id="196" name="Google Shape;196;p30"/>
          <p:cNvSpPr txBox="1"/>
          <p:nvPr/>
        </p:nvSpPr>
        <p:spPr>
          <a:xfrm rot="-1458955">
            <a:off x="5034029" y="1650978"/>
            <a:ext cx="933293" cy="400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0000FF"/>
                </a:solidFill>
              </a:rPr>
              <a:t>Within 5 minutes</a:t>
            </a:r>
            <a:endParaRPr sz="700" b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0000FF"/>
                </a:solidFill>
              </a:rPr>
              <a:t>Direct impact</a:t>
            </a:r>
            <a:endParaRPr sz="700" b="1">
              <a:solidFill>
                <a:srgbClr val="0000FF"/>
              </a:solidFill>
            </a:endParaRPr>
          </a:p>
        </p:txBody>
      </p:sp>
      <p:cxnSp>
        <p:nvCxnSpPr>
          <p:cNvPr id="197" name="Google Shape;197;p30"/>
          <p:cNvCxnSpPr/>
          <p:nvPr/>
        </p:nvCxnSpPr>
        <p:spPr>
          <a:xfrm rot="10800000">
            <a:off x="4918625" y="4136375"/>
            <a:ext cx="317430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30"/>
          <p:cNvCxnSpPr/>
          <p:nvPr/>
        </p:nvCxnSpPr>
        <p:spPr>
          <a:xfrm rot="10800000" flipH="1">
            <a:off x="4891725" y="2543375"/>
            <a:ext cx="17100" cy="1602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99" name="Google Shape;199;p30"/>
          <p:cNvSpPr txBox="1"/>
          <p:nvPr/>
        </p:nvSpPr>
        <p:spPr>
          <a:xfrm>
            <a:off x="5096675" y="3836775"/>
            <a:ext cx="9981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700" b="1">
                <a:solidFill>
                  <a:srgbClr val="FF0000"/>
                </a:solidFill>
              </a:rPr>
              <a:t>Indirect impact</a:t>
            </a:r>
            <a:endParaRPr sz="700" b="1">
              <a:solidFill>
                <a:srgbClr val="FF0000"/>
              </a:solidFill>
            </a:endParaRPr>
          </a:p>
        </p:txBody>
      </p:sp>
      <p:pic>
        <p:nvPicPr>
          <p:cNvPr id="200" name="Google Shape;200;p30"/>
          <p:cNvPicPr preferRelativeResize="0"/>
          <p:nvPr/>
        </p:nvPicPr>
        <p:blipFill rotWithShape="1">
          <a:blip r:embed="rId4">
            <a:alphaModFix/>
          </a:blip>
          <a:srcRect b="10538"/>
          <a:stretch/>
        </p:blipFill>
        <p:spPr>
          <a:xfrm>
            <a:off x="7778950" y="1364125"/>
            <a:ext cx="851400" cy="1432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0"/>
          <p:cNvPicPr preferRelativeResize="0"/>
          <p:nvPr/>
        </p:nvPicPr>
        <p:blipFill rotWithShape="1">
          <a:blip r:embed="rId3">
            <a:alphaModFix/>
          </a:blip>
          <a:srcRect l="55565" t="49097" r="1709" b="2229"/>
          <a:stretch/>
        </p:blipFill>
        <p:spPr>
          <a:xfrm>
            <a:off x="482750" y="1650025"/>
            <a:ext cx="1802450" cy="153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>
            <a:spLocks noGrp="1"/>
          </p:cNvSpPr>
          <p:nvPr>
            <p:ph type="title"/>
          </p:nvPr>
        </p:nvSpPr>
        <p:spPr>
          <a:xfrm>
            <a:off x="311700" y="643500"/>
            <a:ext cx="417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nl" sz="1800"/>
              <a:t>Direct Impact:</a:t>
            </a:r>
            <a:endParaRPr sz="1800"/>
          </a:p>
        </p:txBody>
      </p:sp>
      <p:sp>
        <p:nvSpPr>
          <p:cNvPr id="203" name="Google Shape;203;p30"/>
          <p:cNvSpPr txBox="1">
            <a:spLocks noGrp="1"/>
          </p:cNvSpPr>
          <p:nvPr>
            <p:ph type="title"/>
          </p:nvPr>
        </p:nvSpPr>
        <p:spPr>
          <a:xfrm>
            <a:off x="4572000" y="643500"/>
            <a:ext cx="426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/>
              <a:t>Indirect Impact:</a:t>
            </a:r>
            <a:endParaRPr sz="1800"/>
          </a:p>
        </p:txBody>
      </p:sp>
      <p:sp>
        <p:nvSpPr>
          <p:cNvPr id="204" name="Google Shape;204;p30"/>
          <p:cNvSpPr txBox="1"/>
          <p:nvPr/>
        </p:nvSpPr>
        <p:spPr>
          <a:xfrm>
            <a:off x="515775" y="16977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3003</a:t>
            </a:r>
            <a:endParaRPr sz="1100"/>
          </a:p>
        </p:txBody>
      </p:sp>
      <p:sp>
        <p:nvSpPr>
          <p:cNvPr id="205" name="Google Shape;205;p30"/>
          <p:cNvSpPr txBox="1"/>
          <p:nvPr/>
        </p:nvSpPr>
        <p:spPr>
          <a:xfrm>
            <a:off x="1640425" y="2858800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7001</a:t>
            </a:r>
            <a:endParaRPr sz="1100"/>
          </a:p>
        </p:txBody>
      </p:sp>
      <p:sp>
        <p:nvSpPr>
          <p:cNvPr id="206" name="Google Shape;206;p30"/>
          <p:cNvSpPr txBox="1"/>
          <p:nvPr/>
        </p:nvSpPr>
        <p:spPr>
          <a:xfrm>
            <a:off x="4572000" y="23759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3003</a:t>
            </a:r>
            <a:endParaRPr sz="1100"/>
          </a:p>
        </p:txBody>
      </p:sp>
      <p:sp>
        <p:nvSpPr>
          <p:cNvPr id="207" name="Google Shape;207;p30"/>
          <p:cNvSpPr txBox="1"/>
          <p:nvPr/>
        </p:nvSpPr>
        <p:spPr>
          <a:xfrm>
            <a:off x="7982225" y="40212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dirty="0"/>
              <a:t>7002</a:t>
            </a:r>
            <a:endParaRPr sz="1100" dirty="0"/>
          </a:p>
        </p:txBody>
      </p:sp>
      <p:sp>
        <p:nvSpPr>
          <p:cNvPr id="208" name="Google Shape;208;p30"/>
          <p:cNvSpPr txBox="1"/>
          <p:nvPr/>
        </p:nvSpPr>
        <p:spPr>
          <a:xfrm>
            <a:off x="5562875" y="3006475"/>
            <a:ext cx="4977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5002</a:t>
            </a:r>
            <a:endParaRPr sz="1100"/>
          </a:p>
        </p:txBody>
      </p:sp>
      <p:sp>
        <p:nvSpPr>
          <p:cNvPr id="209" name="Google Shape;209;p30"/>
          <p:cNvSpPr txBox="1"/>
          <p:nvPr/>
        </p:nvSpPr>
        <p:spPr>
          <a:xfrm>
            <a:off x="6882950" y="29205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/>
              <a:t>5001</a:t>
            </a:r>
            <a:endParaRPr sz="1100"/>
          </a:p>
        </p:txBody>
      </p:sp>
      <p:sp>
        <p:nvSpPr>
          <p:cNvPr id="210" name="Google Shape;210;p30"/>
          <p:cNvSpPr txBox="1"/>
          <p:nvPr/>
        </p:nvSpPr>
        <p:spPr>
          <a:xfrm>
            <a:off x="6147050" y="1530375"/>
            <a:ext cx="601800" cy="167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100" dirty="0"/>
              <a:t>7001</a:t>
            </a:r>
            <a:endParaRPr sz="1100" dirty="0"/>
          </a:p>
        </p:txBody>
      </p:sp>
      <p:sp>
        <p:nvSpPr>
          <p:cNvPr id="211" name="Google Shape;211;p30"/>
          <p:cNvSpPr/>
          <p:nvPr/>
        </p:nvSpPr>
        <p:spPr>
          <a:xfrm>
            <a:off x="5753900" y="2062450"/>
            <a:ext cx="837000" cy="147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5477388" y="2350675"/>
            <a:ext cx="837000" cy="147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6229650" y="1755575"/>
            <a:ext cx="193500" cy="5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6075650" y="1997525"/>
            <a:ext cx="193500" cy="5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0"/>
          <p:cNvSpPr/>
          <p:nvPr/>
        </p:nvSpPr>
        <p:spPr>
          <a:xfrm>
            <a:off x="6504575" y="2724000"/>
            <a:ext cx="351600" cy="1001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6714625" y="3111625"/>
            <a:ext cx="317100" cy="863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Comparing Old and New Approach</a:t>
            </a:r>
            <a:endParaRPr/>
          </a:p>
        </p:txBody>
      </p:sp>
      <p:graphicFrame>
        <p:nvGraphicFramePr>
          <p:cNvPr id="222" name="Google Shape;222;p31"/>
          <p:cNvGraphicFramePr/>
          <p:nvPr/>
        </p:nvGraphicFramePr>
        <p:xfrm>
          <a:off x="952500" y="2000250"/>
          <a:ext cx="7239000" cy="1828710"/>
        </p:xfrm>
        <a:graphic>
          <a:graphicData uri="http://schemas.openxmlformats.org/drawingml/2006/table">
            <a:tbl>
              <a:tblPr>
                <a:noFill/>
                <a:tableStyleId>{A2FEB3EB-B414-4E2C-944F-614E96173E3B}</a:tableStyleId>
              </a:tblPr>
              <a:tblGrid>
                <a:gridCol w="200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4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Old model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New model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Target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Did trains in a rush period that all pass at least 1 station on a particular line meet the service level?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Did a particular P-train make another train late?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Variables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Group of trains, line network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Single P-train, 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Planning (1)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7708550" cy="380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6825" y="1585600"/>
            <a:ext cx="861700" cy="127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nl" sz="3400">
                <a:solidFill>
                  <a:schemeClr val="dk1"/>
                </a:solidFill>
              </a:rPr>
              <a:t>METHODOLOGY</a:t>
            </a:r>
            <a:endParaRPr sz="3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Variables</a:t>
            </a:r>
            <a:endParaRPr/>
          </a:p>
        </p:txBody>
      </p:sp>
      <p:graphicFrame>
        <p:nvGraphicFramePr>
          <p:cNvPr id="233" name="Google Shape;233;p33"/>
          <p:cNvGraphicFramePr/>
          <p:nvPr>
            <p:extLst>
              <p:ext uri="{D42A27DB-BD31-4B8C-83A1-F6EECF244321}">
                <p14:modId xmlns:p14="http://schemas.microsoft.com/office/powerpoint/2010/main" val="1260724443"/>
              </p:ext>
            </p:extLst>
          </p:nvPr>
        </p:nvGraphicFramePr>
        <p:xfrm>
          <a:off x="1885817" y="138600"/>
          <a:ext cx="7239000" cy="5004900"/>
        </p:xfrm>
        <a:graphic>
          <a:graphicData uri="http://schemas.openxmlformats.org/drawingml/2006/table">
            <a:tbl>
              <a:tblPr>
                <a:noFill/>
                <a:tableStyleId>{A2FEB3EB-B414-4E2C-944F-614E96173E3B}</a:tableStyleId>
              </a:tblPr>
              <a:tblGrid>
                <a:gridCol w="519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1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9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8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No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l" dirty="0">
                          <a:solidFill>
                            <a:schemeClr val="dk1"/>
                          </a:solidFill>
                        </a:rPr>
                        <a:t>Time variable</a:t>
                      </a:r>
                      <a:endParaRPr dirty="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Train-specific variable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Network variables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1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YEAR_DEP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solidFill>
                            <a:srgbClr val="FF0000"/>
                          </a:solidFill>
                        </a:rPr>
                        <a:t>TRAIN_NUMBER (One-hot-Encoding)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solidFill>
                            <a:srgbClr val="FF0000"/>
                          </a:solidFill>
                        </a:rPr>
                        <a:t>Degree 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2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month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solidFill>
                            <a:srgbClr val="FF0000"/>
                          </a:solidFill>
                        </a:rPr>
                        <a:t>station_XXX (One-hot-Encoding)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>
                          <a:solidFill>
                            <a:srgbClr val="FF0000"/>
                          </a:solidFill>
                        </a:rPr>
                        <a:t>Closeness centrality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3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season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stations_count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nl">
                          <a:solidFill>
                            <a:schemeClr val="dk1"/>
                          </a:solidFill>
                        </a:rPr>
                        <a:t>Peak train level of importance (Page rank)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4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weekend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5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holiday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6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dep_hour_origin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7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​​day_origin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8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date_origin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9</a:t>
                      </a:r>
                      <a:endParaRPr/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/>
                        <a:t>rush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Network Variables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46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dk1"/>
                </a:solidFill>
              </a:rPr>
              <a:t>Node: Trains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nl">
                <a:solidFill>
                  <a:schemeClr val="dk1"/>
                </a:solidFill>
              </a:rPr>
              <a:t>Edge: If train A &amp; B share a stop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40" name="Google Shape;240;p34"/>
          <p:cNvPicPr preferRelativeResize="0"/>
          <p:nvPr/>
        </p:nvPicPr>
        <p:blipFill rotWithShape="1">
          <a:blip r:embed="rId3">
            <a:alphaModFix/>
          </a:blip>
          <a:srcRect r="11801"/>
          <a:stretch/>
        </p:blipFill>
        <p:spPr>
          <a:xfrm>
            <a:off x="4063450" y="381050"/>
            <a:ext cx="5080549" cy="476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Network Variables</a:t>
            </a:r>
            <a:endParaRPr/>
          </a:p>
        </p:txBody>
      </p:sp>
      <p:sp>
        <p:nvSpPr>
          <p:cNvPr id="246" name="Google Shape;246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nl" sz="2400" dirty="0">
                <a:solidFill>
                  <a:schemeClr val="dk1"/>
                </a:solidFill>
              </a:rPr>
              <a:t>•Weighted </a:t>
            </a:r>
            <a:r>
              <a:rPr lang="n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Degree / Strength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nl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number of common stops a train has with other trains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nl" sz="2400" dirty="0">
                <a:solidFill>
                  <a:schemeClr val="dk1"/>
                </a:solidFill>
              </a:rPr>
              <a:t>•</a:t>
            </a:r>
            <a:r>
              <a:rPr lang="n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Centrality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nl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Measures average of shortest paths in the network to every other trains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nl" sz="2400" dirty="0">
                <a:solidFill>
                  <a:schemeClr val="dk1"/>
                </a:solidFill>
              </a:rPr>
              <a:t>•</a:t>
            </a:r>
            <a:r>
              <a:rPr lang="nl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Pagerank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nl" sz="2000" dirty="0">
                <a:solidFill>
                  <a:schemeClr val="dk1"/>
                </a:solidFill>
              </a:rPr>
              <a:t>trains</a:t>
            </a:r>
            <a:r>
              <a:rPr lang="nl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that share common stops with many other trains are more important themselves</a:t>
            </a:r>
            <a:endParaRPr dirty="0"/>
          </a:p>
        </p:txBody>
      </p:sp>
      <p:sp>
        <p:nvSpPr>
          <p:cNvPr id="247" name="Google Shape;247;p35"/>
          <p:cNvSpPr txBox="1"/>
          <p:nvPr/>
        </p:nvSpPr>
        <p:spPr>
          <a:xfrm>
            <a:off x="388575" y="4120925"/>
            <a:ext cx="63909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solidFill>
                  <a:srgbClr val="FF0000"/>
                </a:solidFill>
              </a:rPr>
              <a:t>Current drawback:  Static graph network variable</a:t>
            </a:r>
            <a:endParaRPr sz="180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nl" sz="1800">
                <a:solidFill>
                  <a:srgbClr val="FF0000"/>
                </a:solidFill>
              </a:rPr>
              <a:t>Future improvement: Dynamic network variable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b="1"/>
              <a:t>Class Imbalance</a:t>
            </a:r>
            <a:endParaRPr b="1"/>
          </a:p>
        </p:txBody>
      </p:sp>
      <p:sp>
        <p:nvSpPr>
          <p:cNvPr id="253" name="Google Shape;253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dk1"/>
                </a:solidFill>
              </a:rPr>
              <a:t>Current approach: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Stratification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Reweighting positives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(SMOTE)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54" name="Google Shape;254;p36"/>
          <p:cNvPicPr preferRelativeResize="0"/>
          <p:nvPr/>
        </p:nvPicPr>
        <p:blipFill rotWithShape="1">
          <a:blip r:embed="rId3">
            <a:alphaModFix/>
          </a:blip>
          <a:srcRect l="38069" t="44036" r="29996" b="30318"/>
          <a:stretch/>
        </p:blipFill>
        <p:spPr>
          <a:xfrm>
            <a:off x="3941125" y="1450475"/>
            <a:ext cx="4688201" cy="23532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5" name="Google Shape;255;p36"/>
          <p:cNvCxnSpPr/>
          <p:nvPr/>
        </p:nvCxnSpPr>
        <p:spPr>
          <a:xfrm>
            <a:off x="4166100" y="3609650"/>
            <a:ext cx="1478400" cy="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High Dimensionality</a:t>
            </a:r>
            <a:endParaRPr/>
          </a:p>
        </p:txBody>
      </p:sp>
      <p:sp>
        <p:nvSpPr>
          <p:cNvPr id="261" name="Google Shape;261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31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dk1"/>
                </a:solidFill>
              </a:rPr>
              <a:t>14 variables but 1130 dimensions because of OHE variables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Option 1: Reduce Dimensionality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Lose interpretability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 sz="1800">
                <a:solidFill>
                  <a:schemeClr val="dk1"/>
                </a:solidFill>
              </a:rPr>
              <a:t>Option 2</a:t>
            </a:r>
            <a:r>
              <a:rPr lang="nl">
                <a:solidFill>
                  <a:schemeClr val="dk1"/>
                </a:solidFill>
              </a:rPr>
              <a:t> (preferred): Keep Dimensions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2" name="Google Shape;26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5550" y="1240538"/>
            <a:ext cx="4089174" cy="266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Evaluation Metrics:</a:t>
            </a:r>
            <a:endParaRPr/>
          </a:p>
        </p:txBody>
      </p:sp>
      <p:sp>
        <p:nvSpPr>
          <p:cNvPr id="268" name="Google Shape;268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94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dk1"/>
                </a:solidFill>
              </a:rPr>
              <a:t>Future approach: find more predictive variables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nl">
                <a:solidFill>
                  <a:schemeClr val="dk1"/>
                </a:solidFill>
              </a:rPr>
              <a:t>(Starting/ending stations, weather, etc..)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9" name="Google Shape;269;p38"/>
          <p:cNvPicPr preferRelativeResize="0"/>
          <p:nvPr/>
        </p:nvPicPr>
        <p:blipFill rotWithShape="1">
          <a:blip r:embed="rId3">
            <a:alphaModFix/>
          </a:blip>
          <a:srcRect l="24760" t="47418" r="43662" b="16596"/>
          <a:stretch/>
        </p:blipFill>
        <p:spPr>
          <a:xfrm>
            <a:off x="5508850" y="2464325"/>
            <a:ext cx="3124451" cy="222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851" y="110975"/>
            <a:ext cx="3124450" cy="25187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1" name="Google Shape;271;p38"/>
          <p:cNvCxnSpPr/>
          <p:nvPr/>
        </p:nvCxnSpPr>
        <p:spPr>
          <a:xfrm rot="10800000" flipH="1">
            <a:off x="6497425" y="3990125"/>
            <a:ext cx="738000" cy="72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nl" sz="3400">
                <a:solidFill>
                  <a:schemeClr val="dk1"/>
                </a:solidFill>
              </a:rPr>
              <a:t>Preliminary Results</a:t>
            </a:r>
            <a:endParaRPr sz="3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Example of Currents Predictions:</a:t>
            </a:r>
            <a:endParaRPr/>
          </a:p>
        </p:txBody>
      </p:sp>
      <p:pic>
        <p:nvPicPr>
          <p:cNvPr id="282" name="Google Shape;282;p40"/>
          <p:cNvPicPr preferRelativeResize="0"/>
          <p:nvPr/>
        </p:nvPicPr>
        <p:blipFill rotWithShape="1">
          <a:blip r:embed="rId3">
            <a:alphaModFix/>
          </a:blip>
          <a:srcRect t="32509"/>
          <a:stretch/>
        </p:blipFill>
        <p:spPr>
          <a:xfrm>
            <a:off x="0" y="3295274"/>
            <a:ext cx="9144000" cy="166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0"/>
          <p:cNvPicPr preferRelativeResize="0"/>
          <p:nvPr/>
        </p:nvPicPr>
        <p:blipFill rotWithShape="1">
          <a:blip r:embed="rId4">
            <a:alphaModFix/>
          </a:blip>
          <a:srcRect t="28941"/>
          <a:stretch/>
        </p:blipFill>
        <p:spPr>
          <a:xfrm>
            <a:off x="0" y="1152477"/>
            <a:ext cx="9143999" cy="195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0"/>
          <p:cNvSpPr txBox="1"/>
          <p:nvPr/>
        </p:nvSpPr>
        <p:spPr>
          <a:xfrm>
            <a:off x="379825" y="1109500"/>
            <a:ext cx="1253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/>
              <a:t>actual value</a:t>
            </a:r>
            <a:endParaRPr sz="1200"/>
          </a:p>
        </p:txBody>
      </p:sp>
      <p:sp>
        <p:nvSpPr>
          <p:cNvPr id="285" name="Google Shape;285;p40"/>
          <p:cNvSpPr txBox="1"/>
          <p:nvPr/>
        </p:nvSpPr>
        <p:spPr>
          <a:xfrm>
            <a:off x="379825" y="3238300"/>
            <a:ext cx="1253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/>
              <a:t>actual value</a:t>
            </a:r>
            <a:endParaRPr sz="1200"/>
          </a:p>
        </p:txBody>
      </p:sp>
      <p:cxnSp>
        <p:nvCxnSpPr>
          <p:cNvPr id="286" name="Google Shape;286;p40"/>
          <p:cNvCxnSpPr/>
          <p:nvPr/>
        </p:nvCxnSpPr>
        <p:spPr>
          <a:xfrm rot="10800000" flipH="1">
            <a:off x="164775" y="1290550"/>
            <a:ext cx="2652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7" name="Google Shape;287;p40"/>
          <p:cNvCxnSpPr/>
          <p:nvPr/>
        </p:nvCxnSpPr>
        <p:spPr>
          <a:xfrm rot="10800000" flipH="1">
            <a:off x="164775" y="3419350"/>
            <a:ext cx="2652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solidFill>
                  <a:schemeClr val="dk1"/>
                </a:solidFill>
              </a:rPr>
              <a:t>SHAP values for current model: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points to the right mean higher chance</a:t>
            </a:r>
            <a:br>
              <a:rPr lang="nl">
                <a:solidFill>
                  <a:schemeClr val="dk1"/>
                </a:solidFill>
              </a:rPr>
            </a:br>
            <a:r>
              <a:rPr lang="nl">
                <a:solidFill>
                  <a:schemeClr val="dk1"/>
                </a:solidFill>
              </a:rPr>
              <a:t>of P-train having a negative impact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93" name="Google Shape;29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5944" y="0"/>
            <a:ext cx="423806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Planning (2)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nl" sz="1900" i="1">
                <a:solidFill>
                  <a:schemeClr val="dk1"/>
                </a:solidFill>
              </a:rPr>
              <a:t>May 1-7:</a:t>
            </a:r>
            <a:endParaRPr sz="1900" i="1">
              <a:solidFill>
                <a:schemeClr val="dk1"/>
              </a:solidFill>
            </a:endParaRPr>
          </a:p>
          <a:p>
            <a:pPr marL="914400" lvl="1" indent="-32210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nl" sz="1900" i="1">
                <a:solidFill>
                  <a:schemeClr val="dk1"/>
                </a:solidFill>
              </a:rPr>
              <a:t>Reworked XGBoost model approach to single P-train impact</a:t>
            </a:r>
            <a:endParaRPr sz="1900" i="1">
              <a:solidFill>
                <a:schemeClr val="dk1"/>
              </a:solidFill>
            </a:endParaRPr>
          </a:p>
          <a:p>
            <a:pPr marL="914400" lvl="1" indent="-32210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nl" sz="1900" i="1">
                <a:solidFill>
                  <a:schemeClr val="dk1"/>
                </a:solidFill>
              </a:rPr>
              <a:t>Made train network to use as features</a:t>
            </a:r>
            <a:endParaRPr sz="1900" i="1">
              <a:solidFill>
                <a:schemeClr val="dk1"/>
              </a:solidFill>
            </a:endParaRPr>
          </a:p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●"/>
            </a:pPr>
            <a:r>
              <a:rPr lang="nl" sz="1900">
                <a:solidFill>
                  <a:srgbClr val="4A86E8"/>
                </a:solidFill>
              </a:rPr>
              <a:t>May 8-14:</a:t>
            </a:r>
            <a:endParaRPr sz="1900">
              <a:solidFill>
                <a:srgbClr val="4A86E8"/>
              </a:solidFill>
            </a:endParaRPr>
          </a:p>
          <a:p>
            <a:pPr marL="914400" lvl="1" indent="-322103" algn="l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○"/>
            </a:pPr>
            <a:r>
              <a:rPr lang="nl" sz="1900">
                <a:solidFill>
                  <a:srgbClr val="4A86E8"/>
                </a:solidFill>
              </a:rPr>
              <a:t>XGBoost continuation, refine, add new features (Graph-NN)</a:t>
            </a:r>
            <a:endParaRPr sz="1900">
              <a:solidFill>
                <a:srgbClr val="4A86E8"/>
              </a:solidFill>
            </a:endParaRPr>
          </a:p>
          <a:p>
            <a:pPr marL="914400" lvl="1" indent="-322103" algn="l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ct val="100000"/>
              <a:buChar char="○"/>
            </a:pPr>
            <a:r>
              <a:rPr lang="nl" sz="1900">
                <a:solidFill>
                  <a:srgbClr val="4A86E8"/>
                </a:solidFill>
              </a:rPr>
              <a:t>Plan &amp; implement dynamic/personalised features for the P-trains</a:t>
            </a:r>
            <a:endParaRPr sz="1900">
              <a:solidFill>
                <a:srgbClr val="4A86E8"/>
              </a:solidFill>
            </a:endParaRPr>
          </a:p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nl" sz="1900">
                <a:solidFill>
                  <a:schemeClr val="dk1"/>
                </a:solidFill>
              </a:rPr>
              <a:t>May 15-21:</a:t>
            </a:r>
            <a:endParaRPr sz="1900">
              <a:solidFill>
                <a:schemeClr val="dk1"/>
              </a:solidFill>
            </a:endParaRPr>
          </a:p>
          <a:p>
            <a:pPr marL="914400" lvl="1" indent="-32210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nl" sz="1900">
                <a:solidFill>
                  <a:schemeClr val="dk1"/>
                </a:solidFill>
              </a:rPr>
              <a:t>Calibration testing, exploring feasibility of percolation, forestfire and simulation models</a:t>
            </a:r>
            <a:endParaRPr sz="1900">
              <a:solidFill>
                <a:schemeClr val="dk1"/>
              </a:solidFill>
            </a:endParaRPr>
          </a:p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ct val="100000"/>
              <a:buChar char="●"/>
            </a:pPr>
            <a:r>
              <a:rPr lang="nl" sz="1900">
                <a:solidFill>
                  <a:srgbClr val="CCCCCC"/>
                </a:solidFill>
              </a:rPr>
              <a:t>May 22-28:</a:t>
            </a:r>
            <a:endParaRPr sz="1900">
              <a:solidFill>
                <a:srgbClr val="CCCCCC"/>
              </a:solidFill>
            </a:endParaRPr>
          </a:p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nl" sz="1900">
                <a:solidFill>
                  <a:schemeClr val="dk1"/>
                </a:solidFill>
              </a:rPr>
              <a:t>May-June 29-4: Mid term presentation</a:t>
            </a:r>
            <a:endParaRPr sz="1900">
              <a:solidFill>
                <a:schemeClr val="dk1"/>
              </a:solidFill>
            </a:endParaRPr>
          </a:p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ct val="100000"/>
              <a:buChar char="●"/>
            </a:pPr>
            <a:r>
              <a:rPr lang="nl" sz="1900">
                <a:solidFill>
                  <a:srgbClr val="CCCCCC"/>
                </a:solidFill>
              </a:rPr>
              <a:t>June 5-11:</a:t>
            </a:r>
            <a:endParaRPr sz="1900">
              <a:solidFill>
                <a:srgbClr val="CCCCCC"/>
              </a:solidFill>
            </a:endParaRPr>
          </a:p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ct val="100000"/>
              <a:buChar char="●"/>
            </a:pPr>
            <a:r>
              <a:rPr lang="nl" sz="1900">
                <a:solidFill>
                  <a:srgbClr val="CCCCCC"/>
                </a:solidFill>
              </a:rPr>
              <a:t>June 12-18:</a:t>
            </a:r>
            <a:endParaRPr sz="1900">
              <a:solidFill>
                <a:srgbClr val="CCCCCC"/>
              </a:solidFill>
            </a:endParaRPr>
          </a:p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ct val="100000"/>
              <a:buChar char="●"/>
            </a:pPr>
            <a:r>
              <a:rPr lang="nl" sz="1900">
                <a:solidFill>
                  <a:srgbClr val="CCCCCC"/>
                </a:solidFill>
              </a:rPr>
              <a:t>June 19-25:</a:t>
            </a:r>
            <a:endParaRPr sz="1900">
              <a:solidFill>
                <a:srgbClr val="CCCCCC"/>
              </a:solidFill>
            </a:endParaRPr>
          </a:p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ct val="100000"/>
              <a:buChar char="●"/>
            </a:pPr>
            <a:r>
              <a:rPr lang="nl" sz="1900">
                <a:solidFill>
                  <a:srgbClr val="CCCCCC"/>
                </a:solidFill>
              </a:rPr>
              <a:t>June-July 26-30: finalising</a:t>
            </a:r>
            <a:endParaRPr sz="1900">
              <a:solidFill>
                <a:srgbClr val="CCCCCC"/>
              </a:solidFill>
            </a:endParaRPr>
          </a:p>
          <a:p>
            <a:pPr marL="457200" lvl="0" indent="-32210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nl" sz="1900">
                <a:solidFill>
                  <a:schemeClr val="dk1"/>
                </a:solidFill>
              </a:rPr>
              <a:t>July 3-7: Defence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Closing: Q&amp;A</a:t>
            </a:r>
            <a:endParaRPr/>
          </a:p>
        </p:txBody>
      </p:sp>
      <p:sp>
        <p:nvSpPr>
          <p:cNvPr id="299" name="Google Shape;299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Do you see any issues?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What are your views on the variables?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Which variables do you think are good/bad?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Which variables do you think we can add?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Our next steps: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more variables (population, # tracks, # signals, # Y-splits / crossings)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making network variables dynamic per train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P-train Punctuality Project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We are working with the trains punctuality and journey data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Central questions: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What impacts do P-trains have?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What makes a good P-train?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What makes a bad P-train?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If we create a new P-train, will it be good or bad?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nl"/>
              <a:t>We will quickly go over our previous, flawed approach before we will discuss our newer, better approach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Old Approach:</a:t>
            </a:r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In the morning of 16/3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963" y="0"/>
            <a:ext cx="5915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Old Approach: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In the morning of 16/3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For this line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963" y="0"/>
            <a:ext cx="5915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Old Approach: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In the morning of 16/3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For this line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1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nl">
                <a:solidFill>
                  <a:schemeClr val="dk1"/>
                </a:solidFill>
              </a:rPr>
              <a:t>whole journey</a:t>
            </a:r>
            <a:br>
              <a:rPr lang="nl">
                <a:solidFill>
                  <a:schemeClr val="dk1"/>
                </a:solidFill>
              </a:rPr>
            </a:br>
            <a:r>
              <a:rPr lang="nl">
                <a:solidFill>
                  <a:schemeClr val="dk1"/>
                </a:solidFill>
              </a:rPr>
              <a:t>on the line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963" y="0"/>
            <a:ext cx="5915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nl"/>
              <a:t>Old Approach: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In the morning of 16/3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For this line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1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nl">
                <a:solidFill>
                  <a:schemeClr val="dk1"/>
                </a:solidFill>
              </a:rPr>
              <a:t>Train 2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963" y="0"/>
            <a:ext cx="5915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920</Words>
  <Application>Microsoft Macintosh PowerPoint</Application>
  <PresentationFormat>On-screen Show (16:9)</PresentationFormat>
  <Paragraphs>212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Simple Light</vt:lpstr>
      <vt:lpstr>P-train project update 4</vt:lpstr>
      <vt:lpstr>Planning (1)</vt:lpstr>
      <vt:lpstr>Planning (2)</vt:lpstr>
      <vt:lpstr>P-train Punctuality Project</vt:lpstr>
      <vt:lpstr>PowerPoint Presentation</vt:lpstr>
      <vt:lpstr>Old Approach:</vt:lpstr>
      <vt:lpstr>Old Approach: </vt:lpstr>
      <vt:lpstr>Old Approach: </vt:lpstr>
      <vt:lpstr>Old Approach: </vt:lpstr>
      <vt:lpstr>Old Approach: </vt:lpstr>
      <vt:lpstr>Old Approach: </vt:lpstr>
      <vt:lpstr>Old Approach: </vt:lpstr>
      <vt:lpstr>Old Approach:</vt:lpstr>
      <vt:lpstr>Old Approach:</vt:lpstr>
      <vt:lpstr>New Approach:</vt:lpstr>
      <vt:lpstr>New Approach:</vt:lpstr>
      <vt:lpstr>Target Variable</vt:lpstr>
      <vt:lpstr>Target Variable</vt:lpstr>
      <vt:lpstr>Comparing Old and New Approach</vt:lpstr>
      <vt:lpstr>PowerPoint Presentation</vt:lpstr>
      <vt:lpstr>Variables</vt:lpstr>
      <vt:lpstr>Network Variables  </vt:lpstr>
      <vt:lpstr>Network Variables</vt:lpstr>
      <vt:lpstr>Class Imbalance</vt:lpstr>
      <vt:lpstr>High Dimensionality</vt:lpstr>
      <vt:lpstr>Evaluation Metrics:</vt:lpstr>
      <vt:lpstr>PowerPoint Presentation</vt:lpstr>
      <vt:lpstr>Example of Currents Predictions:</vt:lpstr>
      <vt:lpstr>PowerPoint Presentation</vt:lpstr>
      <vt:lpstr>Closing: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P-train project update 4</dc:title>
  <cp:lastModifiedBy>Miek Adriaens</cp:lastModifiedBy>
  <cp:revision>2</cp:revision>
  <dcterms:modified xsi:type="dcterms:W3CDTF">2023-05-09T13:34:25Z</dcterms:modified>
</cp:coreProperties>
</file>